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15"/>
  </p:notesMasterIdLst>
  <p:sldIdLst>
    <p:sldId id="502" r:id="rId2"/>
    <p:sldId id="692" r:id="rId3"/>
    <p:sldId id="693" r:id="rId4"/>
    <p:sldId id="694" r:id="rId5"/>
    <p:sldId id="695" r:id="rId6"/>
    <p:sldId id="697" r:id="rId7"/>
    <p:sldId id="698" r:id="rId8"/>
    <p:sldId id="699" r:id="rId9"/>
    <p:sldId id="696" r:id="rId10"/>
    <p:sldId id="700" r:id="rId11"/>
    <p:sldId id="701" r:id="rId12"/>
    <p:sldId id="702" r:id="rId13"/>
    <p:sldId id="42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B41ED19-0946-4F44-882F-B5FC1EE26F19}">
          <p14:sldIdLst>
            <p14:sldId id="502"/>
          </p14:sldIdLst>
        </p14:section>
        <p14:section name="概述" id="{0F4EF1A5-21A9-4AE1-91D5-750A6994F7D2}">
          <p14:sldIdLst>
            <p14:sldId id="692"/>
            <p14:sldId id="693"/>
            <p14:sldId id="694"/>
            <p14:sldId id="695"/>
            <p14:sldId id="697"/>
            <p14:sldId id="698"/>
            <p14:sldId id="699"/>
            <p14:sldId id="696"/>
            <p14:sldId id="700"/>
            <p14:sldId id="701"/>
            <p14:sldId id="702"/>
          </p14:sldIdLst>
        </p14:section>
        <p14:section name="Thanks" id="{90D0A9FD-3E5F-4DDF-81EE-0BD16C6BC34D}">
          <p14:sldIdLst>
            <p14:sldId id="426"/>
          </p14:sldIdLst>
        </p14:section>
      </p14:sectionLst>
    </p:ext>
    <p:ext uri="{EFAFB233-063F-42B5-8137-9DF3F51BA10A}">
      <p15:sldGuideLst xmlns:p15="http://schemas.microsoft.com/office/powerpoint/2012/main">
        <p15:guide id="1" orient="horz" pos="2006">
          <p15:clr>
            <a:srgbClr val="A4A3A4"/>
          </p15:clr>
        </p15:guide>
        <p15:guide id="2" pos="380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逸洋 沈" initials="逸洋" lastIdx="1" clrIdx="0">
    <p:extLst>
      <p:ext uri="{19B8F6BF-5375-455C-9EA6-DF929625EA0E}">
        <p15:presenceInfo xmlns:p15="http://schemas.microsoft.com/office/powerpoint/2012/main" userId="f7ae25f85f7dc6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58B6E5"/>
    <a:srgbClr val="FFFFFF"/>
    <a:srgbClr val="FFBA55"/>
    <a:srgbClr val="E6E6E6"/>
    <a:srgbClr val="DCDCDC"/>
    <a:srgbClr val="F0F0F0"/>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3401" autoAdjust="0"/>
  </p:normalViewPr>
  <p:slideViewPr>
    <p:cSldViewPr snapToGrid="0">
      <p:cViewPr varScale="1">
        <p:scale>
          <a:sx n="106" d="100"/>
          <a:sy n="106" d="100"/>
        </p:scale>
        <p:origin x="1992" y="168"/>
      </p:cViewPr>
      <p:guideLst>
        <p:guide orient="horz" pos="2006"/>
        <p:guide pos="3808"/>
      </p:guideLst>
    </p:cSldViewPr>
  </p:slideViewPr>
  <p:outlineViewPr>
    <p:cViewPr>
      <p:scale>
        <a:sx n="33" d="100"/>
        <a:sy n="33" d="100"/>
      </p:scale>
      <p:origin x="0" y="-2394"/>
    </p:cViewPr>
  </p:outlineViewPr>
  <p:notesTextViewPr>
    <p:cViewPr>
      <p:scale>
        <a:sx n="3" d="2"/>
        <a:sy n="3" d="2"/>
      </p:scale>
      <p:origin x="0" y="0"/>
    </p:cViewPr>
  </p:notesTextViewPr>
  <p:sorterViewPr>
    <p:cViewPr>
      <p:scale>
        <a:sx n="100" d="100"/>
        <a:sy n="100" d="100"/>
      </p:scale>
      <p:origin x="0" y="-1872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0</a:t>
            </a:fld>
            <a:endParaRPr lang="zh-CN" altLang="en-US"/>
          </a:p>
        </p:txBody>
      </p:sp>
    </p:spTree>
    <p:extLst>
      <p:ext uri="{BB962C8B-B14F-4D97-AF65-F5344CB8AC3E}">
        <p14:creationId xmlns:p14="http://schemas.microsoft.com/office/powerpoint/2010/main" val="124425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86130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950219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Master" Target="../slideMasters/slideMaster1.xml"/><Relationship Id="rId4"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FFFFF"/>
        </a:solidFill>
        <a:effectLst/>
      </p:bgPr>
    </p:bg>
    <p:spTree>
      <p:nvGrpSpPr>
        <p:cNvPr id="1" name=""/>
        <p:cNvGrpSpPr/>
        <p:nvPr/>
      </p:nvGrpSpPr>
      <p:grpSpPr>
        <a:xfrm>
          <a:off x="0" y="0"/>
          <a:ext cx="0" cy="0"/>
          <a:chOff x="0" y="0"/>
          <a:chExt cx="0" cy="0"/>
        </a:xfrm>
      </p:grpSpPr>
      <p:sp>
        <p:nvSpPr>
          <p:cNvPr id="7" name="稻壳儿春秋广告/盗版必究        原创来源：http://chn.docer.com/works?userid=199329941#!/work_time"/>
          <p:cNvSpPr/>
          <p:nvPr userDrawn="1"/>
        </p:nvSpPr>
        <p:spPr>
          <a:xfrm>
            <a:off x="0" y="0"/>
            <a:ext cx="7067550" cy="6858000"/>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
            </p:custDataLst>
          </p:nvPr>
        </p:nvSpPr>
        <p:spPr>
          <a:xfrm>
            <a:off x="4887291" y="2508885"/>
            <a:ext cx="6749850" cy="1094025"/>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16" name="日期占位符 15"/>
          <p:cNvSpPr>
            <a:spLocks noGrp="1"/>
          </p:cNvSpPr>
          <p:nvPr>
            <p:ph type="dt" sz="half" idx="10"/>
            <p:custDataLst>
              <p:tags r:id="rId2"/>
            </p:custDataLst>
          </p:nvPr>
        </p:nvSpPr>
        <p:spPr>
          <a:xfrm>
            <a:off x="9456882" y="5108400"/>
            <a:ext cx="1790697" cy="338553"/>
          </a:xfrm>
          <a:solidFill>
            <a:schemeClr val="bg1">
              <a:lumMod val="50000"/>
            </a:schemeClr>
          </a:solidFill>
        </p:spPr>
        <p:txBody>
          <a:bodyPr>
            <a:noAutofit/>
          </a:bodyPr>
          <a:lstStyle>
            <a:lvl1pPr marL="0" algn="ctr" defTabSz="914400" rtl="0" eaLnBrk="1" latinLnBrk="0" hangingPunct="1">
              <a:defRPr lang="zh-CN" altLang="en-US" sz="1400" kern="1200" smtClean="0">
                <a:solidFill>
                  <a:schemeClr val="bg1"/>
                </a:solidFill>
                <a:latin typeface="微软雅黑" panose="020B0503020204020204" pitchFamily="34" charset="-122"/>
                <a:ea typeface="微软雅黑" panose="020B0503020204020204" pitchFamily="34" charset="-122"/>
                <a:cs typeface="+mn-cs"/>
              </a:defRPr>
            </a:lvl1pPr>
          </a:lstStyle>
          <a:p>
            <a:fld id="{AB88CE2B-8A6B-474F-A0CB-ECA3B67F6A35}" type="datetime1">
              <a:rPr lang="zh-CN" altLang="en-US" smtClean="0"/>
              <a:t>2022/6/27</a:t>
            </a:fld>
            <a:endParaRPr lang="en-US" dirty="0"/>
          </a:p>
        </p:txBody>
      </p:sp>
      <p:sp>
        <p:nvSpPr>
          <p:cNvPr id="8" name="稻壳儿春秋广告/盗版必究        原创来源：http://chn.docer.com/works?userid=199329941#!/work_time"/>
          <p:cNvSpPr/>
          <p:nvPr userDrawn="1"/>
        </p:nvSpPr>
        <p:spPr>
          <a:xfrm>
            <a:off x="-999490" y="0"/>
            <a:ext cx="7360285" cy="5132070"/>
          </a:xfrm>
          <a:custGeom>
            <a:avLst/>
            <a:gdLst>
              <a:gd name="connsiteX0" fmla="*/ 3164186 w 5400392"/>
              <a:gd name="connsiteY0" fmla="*/ 0 h 3164186"/>
              <a:gd name="connsiteX1" fmla="*/ 5400392 w 5400392"/>
              <a:gd name="connsiteY1" fmla="*/ 0 h 3164186"/>
              <a:gd name="connsiteX2" fmla="*/ 2236206 w 5400392"/>
              <a:gd name="connsiteY2" fmla="*/ 3164186 h 3164186"/>
              <a:gd name="connsiteX3" fmla="*/ 0 w 5400392"/>
              <a:gd name="connsiteY3" fmla="*/ 3164186 h 3164186"/>
              <a:gd name="connsiteX4" fmla="*/ 3164186 w 5400392"/>
              <a:gd name="connsiteY4" fmla="*/ 0 h 3164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392" h="3164186">
                <a:moveTo>
                  <a:pt x="3164186" y="0"/>
                </a:moveTo>
                <a:lnTo>
                  <a:pt x="5400392" y="0"/>
                </a:lnTo>
                <a:lnTo>
                  <a:pt x="2236206" y="3164186"/>
                </a:lnTo>
                <a:lnTo>
                  <a:pt x="0" y="3164186"/>
                </a:lnTo>
                <a:lnTo>
                  <a:pt x="316418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清华大学2"/>
          <p:cNvPicPr>
            <a:picLocks noChangeAspect="1"/>
          </p:cNvPicPr>
          <p:nvPr userDrawn="1"/>
        </p:nvPicPr>
        <p:blipFill>
          <a:blip r:embed="rId5"/>
          <a:stretch>
            <a:fillRect/>
          </a:stretch>
        </p:blipFill>
        <p:spPr>
          <a:xfrm>
            <a:off x="9701530" y="178938"/>
            <a:ext cx="2362200" cy="737636"/>
          </a:xfrm>
          <a:prstGeom prst="rect">
            <a:avLst/>
          </a:prstGeom>
        </p:spPr>
      </p:pic>
      <p:sp>
        <p:nvSpPr>
          <p:cNvPr id="14" name="文本占位符 2"/>
          <p:cNvSpPr>
            <a:spLocks noGrp="1"/>
          </p:cNvSpPr>
          <p:nvPr>
            <p:ph type="body" idx="1" hasCustomPrompt="1"/>
            <p:custDataLst>
              <p:tags r:id="rId3"/>
            </p:custDataLst>
          </p:nvPr>
        </p:nvSpPr>
        <p:spPr>
          <a:xfrm>
            <a:off x="7882863" y="5108400"/>
            <a:ext cx="1574019" cy="338553"/>
          </a:xfrm>
          <a:solidFill>
            <a:srgbClr val="7030A0"/>
          </a:solidFill>
        </p:spPr>
        <p:txBody>
          <a:bodyPr lIns="90000" tIns="46800" rIns="90000" bIns="46800">
            <a:normAutofit/>
          </a:bodyPr>
          <a:lstStyle>
            <a:lvl1pPr marL="0" indent="0" algn="ctr" defTabSz="914400" rtl="0" eaLnBrk="1" fontAlgn="auto" latinLnBrk="0" hangingPunct="1">
              <a:lnSpc>
                <a:spcPct val="100000"/>
              </a:lnSpc>
              <a:spcAft>
                <a:spcPts val="0"/>
              </a:spcAft>
              <a:buNone/>
              <a:defRPr lang="zh-CN" altLang="en-US" sz="1600" kern="1200" dirty="0">
                <a:solidFill>
                  <a:schemeClr val="bg1"/>
                </a:solidFill>
                <a:latin typeface="微软雅黑" panose="020B0503020204020204" pitchFamily="34" charset="-122"/>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姓名</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05785067-1E2B-40AA-832D-CB6D52FD3B95}" type="datetime1">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F6679DA6-9F11-4894-BBF7-19B42B76D3ED}" type="datetime1">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299506"/>
            <a:ext cx="6344850" cy="562006"/>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0" normalizeH="0" baseline="0" noProof="1" dirty="0">
                <a:solidFill>
                  <a:srgbClr val="7030A0"/>
                </a:solidFill>
                <a:uFillTx/>
                <a:latin typeface="Arial" panose="020B0604020202020204" pitchFamily="34" charset="0"/>
                <a:ea typeface="黑体" panose="02010609060101010101" pitchFamily="49"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171883"/>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0" normalizeH="0" baseline="0" noProof="1" dirty="0">
                <a:solidFill>
                  <a:srgbClr val="7030A0"/>
                </a:solidFill>
                <a:uFillTx/>
                <a:latin typeface="Arial" panose="020B0604020202020204" pitchFamily="34" charset="0"/>
                <a:ea typeface="黑体" panose="020106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rgbClr val="7030A0"/>
                </a:solidFill>
                <a:uFillTx/>
                <a:latin typeface="Arial" panose="020B0604020202020204" pitchFamily="34" charset="0"/>
                <a:ea typeface="黑体" panose="020106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0" normalizeH="0" baseline="0" noProof="1" dirty="0">
                <a:solidFill>
                  <a:srgbClr val="7030A0"/>
                </a:solidFill>
                <a:uFillTx/>
                <a:latin typeface="Arial" panose="020B0604020202020204" pitchFamily="34" charset="0"/>
                <a:ea typeface="黑体" panose="020106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0" normalizeH="0" baseline="0" noProof="1" dirty="0">
                <a:solidFill>
                  <a:srgbClr val="7030A0"/>
                </a:solidFill>
                <a:uFillTx/>
                <a:latin typeface="Arial" panose="020B0604020202020204" pitchFamily="34" charset="0"/>
                <a:ea typeface="黑体" panose="020106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0" normalizeH="0" baseline="0" noProof="1" dirty="0">
                <a:solidFill>
                  <a:srgbClr val="7030A0"/>
                </a:solidFill>
                <a:uFillTx/>
                <a:latin typeface="Arial" panose="020B0604020202020204" pitchFamily="34" charset="0"/>
                <a:ea typeface="黑体" panose="02010609060101010101" pitchFamily="49"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10266218" y="6325001"/>
            <a:ext cx="967567" cy="316800"/>
          </a:xfrm>
        </p:spPr>
        <p:txBody>
          <a:bodyPr>
            <a:noAutofit/>
          </a:bodyPr>
          <a:lstStyle>
            <a:lvl1pPr>
              <a:defRPr sz="1200" b="1">
                <a:solidFill>
                  <a:srgbClr val="7030A0"/>
                </a:solidFill>
              </a:defRPr>
            </a:lvl1pPr>
          </a:lstStyle>
          <a:p>
            <a:fld id="{2A9BC8A5-8153-4D16-B7DE-F350FEA0AB84}" type="datetime1">
              <a:rPr lang="zh-CN" altLang="en-US" smtClean="0"/>
              <a:t>2022/6/27</a:t>
            </a:fld>
            <a:endParaRPr lang="zh-CN" altLang="en-US" dirty="0"/>
          </a:p>
        </p:txBody>
      </p:sp>
      <p:sp>
        <p:nvSpPr>
          <p:cNvPr id="5" name="页脚占位符 4"/>
          <p:cNvSpPr>
            <a:spLocks noGrp="1"/>
          </p:cNvSpPr>
          <p:nvPr>
            <p:ph type="ftr" sz="quarter" idx="11"/>
            <p:custDataLst>
              <p:tags r:id="rId4"/>
            </p:custDataLst>
          </p:nvPr>
        </p:nvSpPr>
        <p:spPr>
          <a:xfrm>
            <a:off x="4113000" y="6296516"/>
            <a:ext cx="3960000" cy="316800"/>
          </a:xfrm>
        </p:spPr>
        <p:txBody>
          <a:bodyPr/>
          <a:lstStyle/>
          <a:p>
            <a:endParaRPr lang="zh-CN" altLang="en-US"/>
          </a:p>
        </p:txBody>
      </p:sp>
      <p:sp>
        <p:nvSpPr>
          <p:cNvPr id="9" name="稻壳儿春秋广告/盗版必究        原创来源：http://chn.docer.com/works?userid=199329941#!/work_time"/>
          <p:cNvSpPr/>
          <p:nvPr userDrawn="1"/>
        </p:nvSpPr>
        <p:spPr>
          <a:xfrm rot="5400000">
            <a:off x="-46354" y="290798"/>
            <a:ext cx="672129" cy="579422"/>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635" y="0"/>
            <a:ext cx="12190730" cy="76200"/>
            <a:chOff x="30834" y="1305568"/>
            <a:chExt cx="8816454" cy="66133"/>
          </a:xfrm>
        </p:grpSpPr>
        <p:sp>
          <p:nvSpPr>
            <p:cNvPr id="12" name="矩形 11"/>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userDrawn="1"/>
        </p:nvSpPr>
        <p:spPr>
          <a:xfrm>
            <a:off x="635" y="6649085"/>
            <a:ext cx="12190095" cy="217170"/>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a:off x="7655560" y="6043295"/>
            <a:ext cx="4408170" cy="605790"/>
            <a:chOff x="7200" y="9495"/>
            <a:chExt cx="6942" cy="954"/>
          </a:xfrm>
        </p:grpSpPr>
        <p:cxnSp>
          <p:nvCxnSpPr>
            <p:cNvPr id="16" name="直接连接符 15"/>
            <p:cNvCxnSpPr/>
            <p:nvPr/>
          </p:nvCxnSpPr>
          <p:spPr>
            <a:xfrm>
              <a:off x="7200" y="10436"/>
              <a:ext cx="643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3183" y="9995"/>
              <a:ext cx="454" cy="45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华文楷体" panose="02010600040101010101" pitchFamily="2" charset="-122"/>
              </a:endParaRPr>
            </a:p>
          </p:txBody>
        </p:sp>
        <p:sp>
          <p:nvSpPr>
            <p:cNvPr id="18" name="椭圆 17"/>
            <p:cNvSpPr/>
            <p:nvPr/>
          </p:nvSpPr>
          <p:spPr>
            <a:xfrm>
              <a:off x="13688" y="9495"/>
              <a:ext cx="454" cy="4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sp>
        <p:nvSpPr>
          <p:cNvPr id="6" name="灯片编号占位符 5"/>
          <p:cNvSpPr>
            <a:spLocks noGrp="1"/>
          </p:cNvSpPr>
          <p:nvPr>
            <p:ph type="sldNum" sz="quarter" idx="12"/>
            <p:custDataLst>
              <p:tags r:id="rId5"/>
            </p:custDataLst>
          </p:nvPr>
        </p:nvSpPr>
        <p:spPr>
          <a:xfrm>
            <a:off x="11233785" y="6339839"/>
            <a:ext cx="730250" cy="316800"/>
          </a:xfrm>
        </p:spPr>
        <p:txBody>
          <a:bodyPr/>
          <a:lstStyle>
            <a:lvl1pPr algn="ctr">
              <a:defRPr sz="1200" b="1">
                <a:solidFill>
                  <a:schemeClr val="bg1"/>
                </a:solidFill>
                <a:latin typeface="Arial" panose="020B0604020202020204" pitchFamily="34" charset="0"/>
                <a:cs typeface="Arial" panose="020B0604020202020204" pitchFamily="34" charset="0"/>
              </a:defRPr>
            </a:lvl1pPr>
          </a:lstStyle>
          <a:p>
            <a:fld id="{49AE70B2-8BF9-45C0-BB95-33D1B9D3A854}" type="slidenum">
              <a:rPr lang="zh-CN" altLang="en-US" smtClean="0"/>
              <a:t>‹#›</a:t>
            </a:fld>
            <a:endParaRPr lang="zh-CN" altLang="en-US" dirty="0"/>
          </a:p>
        </p:txBody>
      </p:sp>
      <p:pic>
        <p:nvPicPr>
          <p:cNvPr id="20" name="图片 19" descr="清华大学2"/>
          <p:cNvPicPr>
            <a:picLocks noChangeAspect="1"/>
          </p:cNvPicPr>
          <p:nvPr userDrawn="1"/>
        </p:nvPicPr>
        <p:blipFill>
          <a:blip r:embed="rId7"/>
          <a:stretch>
            <a:fillRect/>
          </a:stretch>
        </p:blipFill>
        <p:spPr>
          <a:xfrm>
            <a:off x="9701530" y="178938"/>
            <a:ext cx="2362200" cy="73763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62000" y="22911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5D311065-FC9D-448C-B087-0F6F4A58C148}" type="datetime1">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83334B48-CDD8-4BF9-A816-12F0F9EB51FD}" type="datetime1">
              <a:rPr lang="zh-CN" altLang="en-US" smtClean="0"/>
              <a:t>2022/6/27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DB83D97D-E4A5-4F7D-A941-8D6FC7D24A07}" type="datetime1">
              <a:rPr lang="zh-CN" altLang="en-US" smtClean="0"/>
              <a:t>2022/6/27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DAC4D90A-1F3C-4E84-BF7B-D3CC0D2BC5BB}" type="datetime1">
              <a:rPr lang="zh-CN" altLang="en-US" smtClean="0"/>
              <a:t>2022/6/27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B46EEBFD-FF92-4E17-9AEA-A2710BE5037A}" type="datetime1">
              <a:rPr lang="zh-CN" altLang="en-US" smtClean="0"/>
              <a:t>2022/6/27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E34A168B-3C18-4C9B-9652-B6510CAC33CA}" type="datetime1">
              <a:rPr lang="zh-CN" altLang="en-US" smtClean="0"/>
              <a:t>2022/6/27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21B3A48C-958D-40C6-9C30-E190759B4E2E}" type="datetime1">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F239DB64-457E-4F8E-BB39-1D3286FE9849}" type="datetime1">
              <a:rPr lang="zh-CN" altLang="en-US" smtClean="0"/>
              <a:t>2022/6/27</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hitsz.edu.cn/index.html" TargetMode="External"/><Relationship Id="rId2" Type="http://schemas.openxmlformats.org/officeDocument/2006/relationships/hyperlink" Target="http://cs.hitsz.edu.cn/" TargetMode="External"/><Relationship Id="rId1" Type="http://schemas.openxmlformats.org/officeDocument/2006/relationships/slideLayout" Target="../slideLayouts/slideLayout2.xml"/><Relationship Id="rId4" Type="http://schemas.openxmlformats.org/officeDocument/2006/relationships/hyperlink" Target="http://faculty.hitsz.edu.cn/zhangyongbin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a:xfrm>
            <a:off x="7882863" y="5693191"/>
            <a:ext cx="1574019" cy="338553"/>
          </a:xfrm>
        </p:spPr>
        <p:txBody>
          <a:bodyPr>
            <a:noAutofit/>
          </a:bodyPr>
          <a:lstStyle/>
          <a:p>
            <a:r>
              <a:rPr lang="zh-CN" altLang="en-US" sz="1800" b="1" dirty="0"/>
              <a:t>小马</a:t>
            </a:r>
            <a:endParaRPr lang="en-US" altLang="zh-CN" sz="1800" b="1" dirty="0"/>
          </a:p>
          <a:p>
            <a:endParaRPr lang="zh-CN" altLang="en-US" sz="1800" b="1" dirty="0"/>
          </a:p>
        </p:txBody>
      </p:sp>
      <p:sp>
        <p:nvSpPr>
          <p:cNvPr id="5" name="日期占位符 4"/>
          <p:cNvSpPr>
            <a:spLocks noGrp="1"/>
          </p:cNvSpPr>
          <p:nvPr>
            <p:ph type="dt" sz="half" idx="10"/>
          </p:nvPr>
        </p:nvSpPr>
        <p:spPr>
          <a:xfrm>
            <a:off x="9456882" y="5686486"/>
            <a:ext cx="1790697" cy="338553"/>
          </a:xfrm>
        </p:spPr>
        <p:txBody>
          <a:bodyPr/>
          <a:lstStyle/>
          <a:p>
            <a:fld id="{C556127B-7036-458E-A1A0-0D1EE704112A}" type="datetime1">
              <a:rPr lang="zh-CN" altLang="en-US" smtClean="0"/>
              <a:t>2022/6/27</a:t>
            </a:fld>
            <a:endParaRPr lang="en-US" dirty="0"/>
          </a:p>
        </p:txBody>
      </p:sp>
      <p:sp>
        <p:nvSpPr>
          <p:cNvPr id="3" name="文本框 2">
            <a:extLst>
              <a:ext uri="{FF2B5EF4-FFF2-40B4-BE49-F238E27FC236}">
                <a16:creationId xmlns:a16="http://schemas.microsoft.com/office/drawing/2014/main" id="{7282A8FF-5D7C-364B-62DD-9C754924D642}"/>
              </a:ext>
            </a:extLst>
          </p:cNvPr>
          <p:cNvSpPr txBox="1"/>
          <p:nvPr/>
        </p:nvSpPr>
        <p:spPr>
          <a:xfrm>
            <a:off x="4728410" y="1484556"/>
            <a:ext cx="6850446" cy="1174468"/>
          </a:xfrm>
          <a:prstGeom prst="rect">
            <a:avLst/>
          </a:prstGeom>
        </p:spPr>
        <p:txBody>
          <a:bodyPr vert="horz" lIns="90000" tIns="46800" rIns="90000" bIns="46800" rtlCol="0" anchor="b" anchorCtr="0">
            <a:noAutofit/>
          </a:bodyPr>
          <a:lstStyle>
            <a:lvl1pPr algn="ctr" fontAlgn="auto">
              <a:lnSpc>
                <a:spcPct val="100000"/>
              </a:lnSpc>
              <a:spcBef>
                <a:spcPct val="0"/>
              </a:spcBef>
              <a:buNone/>
              <a:defRPr sz="2400" b="1" i="0" u="none" strike="noStrike" cap="none" spc="0" normalizeH="0" baseline="0">
                <a:solidFill>
                  <a:srgbClr val="7030A0"/>
                </a:solidFill>
                <a:effectLst/>
                <a:uFillTx/>
                <a:latin typeface="Arial" panose="020B0604020202020204" pitchFamily="34" charset="0"/>
                <a:ea typeface="微软雅黑" panose="020B0503020204020204" pitchFamily="34" charset="-122"/>
                <a:cs typeface="+mj-cs"/>
              </a:defRPr>
            </a:lvl1pPr>
          </a:lstStyle>
          <a:p>
            <a:r>
              <a:rPr lang="zh-CN" altLang="en-US" sz="3600" dirty="0"/>
              <a:t>计算病理学背景知识介绍</a:t>
            </a:r>
            <a:endParaRPr lang="en-US" altLang="zh-CN" sz="3600" dirty="0"/>
          </a:p>
        </p:txBody>
      </p:sp>
      <p:sp>
        <p:nvSpPr>
          <p:cNvPr id="8" name="文本框 7">
            <a:extLst>
              <a:ext uri="{FF2B5EF4-FFF2-40B4-BE49-F238E27FC236}">
                <a16:creationId xmlns:a16="http://schemas.microsoft.com/office/drawing/2014/main" id="{9C86D216-1D4F-1834-D68E-68B8440CF58E}"/>
              </a:ext>
            </a:extLst>
          </p:cNvPr>
          <p:cNvSpPr txBox="1"/>
          <p:nvPr/>
        </p:nvSpPr>
        <p:spPr>
          <a:xfrm>
            <a:off x="5180715" y="2563850"/>
            <a:ext cx="6597502" cy="369332"/>
          </a:xfrm>
          <a:prstGeom prst="rect">
            <a:avLst/>
          </a:prstGeom>
          <a:noFill/>
        </p:spPr>
        <p:txBody>
          <a:bodyPr wrap="square">
            <a:spAutoFit/>
          </a:bodyPr>
          <a:lstStyle/>
          <a:p>
            <a:r>
              <a:rPr lang="en-US" altLang="zh-CN" dirty="0"/>
              <a:t>Background knowledge of computational pathology</a:t>
            </a:r>
          </a:p>
        </p:txBody>
      </p:sp>
      <p:sp>
        <p:nvSpPr>
          <p:cNvPr id="6" name="Rectangle 5">
            <a:extLst>
              <a:ext uri="{FF2B5EF4-FFF2-40B4-BE49-F238E27FC236}">
                <a16:creationId xmlns:a16="http://schemas.microsoft.com/office/drawing/2014/main" id="{95E17C26-47C9-45D6-33FB-9A6CE1C9E682}"/>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B8F91-09AB-36F2-CEC0-7D088B61DF76}"/>
              </a:ext>
            </a:extLst>
          </p:cNvPr>
          <p:cNvSpPr>
            <a:spLocks noGrp="1"/>
          </p:cNvSpPr>
          <p:nvPr>
            <p:ph type="title"/>
          </p:nvPr>
        </p:nvSpPr>
        <p:spPr/>
        <p:txBody>
          <a:bodyPr>
            <a:normAutofit fontScale="90000"/>
          </a:bodyPr>
          <a:lstStyle/>
          <a:p>
            <a:r>
              <a:rPr kumimoji="1" lang="zh-CN" altLang="en-US" dirty="0"/>
              <a:t>肿瘤的基因表达的预测</a:t>
            </a:r>
          </a:p>
        </p:txBody>
      </p:sp>
      <p:pic>
        <p:nvPicPr>
          <p:cNvPr id="5" name="内容占位符 4">
            <a:extLst>
              <a:ext uri="{FF2B5EF4-FFF2-40B4-BE49-F238E27FC236}">
                <a16:creationId xmlns:a16="http://schemas.microsoft.com/office/drawing/2014/main" id="{B0A56887-4A83-42B2-4E99-4D25A759D9CF}"/>
              </a:ext>
            </a:extLst>
          </p:cNvPr>
          <p:cNvPicPr>
            <a:picLocks noGrp="1" noChangeAspect="1"/>
          </p:cNvPicPr>
          <p:nvPr>
            <p:ph idx="1"/>
          </p:nvPr>
        </p:nvPicPr>
        <p:blipFill>
          <a:blip r:embed="rId2"/>
          <a:stretch>
            <a:fillRect/>
          </a:stretch>
        </p:blipFill>
        <p:spPr>
          <a:xfrm>
            <a:off x="1904103" y="987405"/>
            <a:ext cx="7725149" cy="5571089"/>
          </a:xfrm>
          <a:prstGeom prst="rect">
            <a:avLst/>
          </a:prstGeom>
        </p:spPr>
      </p:pic>
      <p:sp>
        <p:nvSpPr>
          <p:cNvPr id="4" name="日期占位符 3">
            <a:extLst>
              <a:ext uri="{FF2B5EF4-FFF2-40B4-BE49-F238E27FC236}">
                <a16:creationId xmlns:a16="http://schemas.microsoft.com/office/drawing/2014/main" id="{36781C1F-2F44-B48C-E06B-302C941B9F31}"/>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sp>
        <p:nvSpPr>
          <p:cNvPr id="6" name="Rectangle 5">
            <a:extLst>
              <a:ext uri="{FF2B5EF4-FFF2-40B4-BE49-F238E27FC236}">
                <a16:creationId xmlns:a16="http://schemas.microsoft.com/office/drawing/2014/main" id="{C07FFCF2-38CE-B6EA-45F3-A9EB6CF4C0E1}"/>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306682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1DDE0-B71E-4E09-6194-8FBEA7F8AC7C}"/>
              </a:ext>
            </a:extLst>
          </p:cNvPr>
          <p:cNvSpPr>
            <a:spLocks noGrp="1"/>
          </p:cNvSpPr>
          <p:nvPr>
            <p:ph type="title"/>
          </p:nvPr>
        </p:nvSpPr>
        <p:spPr/>
        <p:txBody>
          <a:bodyPr>
            <a:normAutofit fontScale="90000"/>
          </a:bodyPr>
          <a:lstStyle/>
          <a:p>
            <a:r>
              <a:rPr kumimoji="1" lang="zh-CN" altLang="en-US" dirty="0"/>
              <a:t>肿瘤的生物标志物的预测</a:t>
            </a:r>
          </a:p>
        </p:txBody>
      </p:sp>
      <p:pic>
        <p:nvPicPr>
          <p:cNvPr id="5" name="内容占位符 4">
            <a:extLst>
              <a:ext uri="{FF2B5EF4-FFF2-40B4-BE49-F238E27FC236}">
                <a16:creationId xmlns:a16="http://schemas.microsoft.com/office/drawing/2014/main" id="{B2E3606B-9540-636C-1399-452DA8D1C9E6}"/>
              </a:ext>
            </a:extLst>
          </p:cNvPr>
          <p:cNvPicPr>
            <a:picLocks noGrp="1" noChangeAspect="1"/>
          </p:cNvPicPr>
          <p:nvPr>
            <p:ph idx="1"/>
          </p:nvPr>
        </p:nvPicPr>
        <p:blipFill>
          <a:blip r:embed="rId2"/>
          <a:stretch>
            <a:fillRect/>
          </a:stretch>
        </p:blipFill>
        <p:spPr>
          <a:xfrm>
            <a:off x="2127988" y="951449"/>
            <a:ext cx="7936024" cy="5531952"/>
          </a:xfrm>
          <a:prstGeom prst="rect">
            <a:avLst/>
          </a:prstGeom>
        </p:spPr>
      </p:pic>
      <p:sp>
        <p:nvSpPr>
          <p:cNvPr id="4" name="日期占位符 3">
            <a:extLst>
              <a:ext uri="{FF2B5EF4-FFF2-40B4-BE49-F238E27FC236}">
                <a16:creationId xmlns:a16="http://schemas.microsoft.com/office/drawing/2014/main" id="{B0ACC3AE-9E49-BB0C-D224-25814C27E65E}"/>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sp>
        <p:nvSpPr>
          <p:cNvPr id="6" name="Rectangle 5">
            <a:extLst>
              <a:ext uri="{FF2B5EF4-FFF2-40B4-BE49-F238E27FC236}">
                <a16:creationId xmlns:a16="http://schemas.microsoft.com/office/drawing/2014/main" id="{0829175B-7857-42C3-5E97-E5608DC2733D}"/>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460720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FF54E-3B0B-9650-C7C8-FDAFBDF53D82}"/>
              </a:ext>
            </a:extLst>
          </p:cNvPr>
          <p:cNvSpPr>
            <a:spLocks noGrp="1"/>
          </p:cNvSpPr>
          <p:nvPr>
            <p:ph type="title"/>
          </p:nvPr>
        </p:nvSpPr>
        <p:spPr>
          <a:xfrm>
            <a:off x="608400" y="299506"/>
            <a:ext cx="6814376" cy="562006"/>
          </a:xfrm>
        </p:spPr>
        <p:txBody>
          <a:bodyPr>
            <a:normAutofit fontScale="90000"/>
          </a:bodyPr>
          <a:lstStyle/>
          <a:p>
            <a:r>
              <a:rPr kumimoji="1" lang="zh-CN" altLang="en-CN" dirty="0"/>
              <a:t>导师</a:t>
            </a:r>
            <a:r>
              <a:rPr kumimoji="1" lang="zh-CN" altLang="en-US" dirty="0"/>
              <a:t>介绍</a:t>
            </a:r>
          </a:p>
        </p:txBody>
      </p:sp>
      <p:sp>
        <p:nvSpPr>
          <p:cNvPr id="3" name="内容占位符 2">
            <a:extLst>
              <a:ext uri="{FF2B5EF4-FFF2-40B4-BE49-F238E27FC236}">
                <a16:creationId xmlns:a16="http://schemas.microsoft.com/office/drawing/2014/main" id="{E432EAAA-BB54-F119-E7CB-B24AE1F0D421}"/>
              </a:ext>
            </a:extLst>
          </p:cNvPr>
          <p:cNvSpPr>
            <a:spLocks noGrp="1"/>
          </p:cNvSpPr>
          <p:nvPr>
            <p:ph idx="1"/>
          </p:nvPr>
        </p:nvSpPr>
        <p:spPr>
          <a:xfrm>
            <a:off x="407874" y="862486"/>
            <a:ext cx="5960842" cy="4759200"/>
          </a:xfrm>
        </p:spPr>
        <p:txBody>
          <a:bodyPr>
            <a:noAutofit/>
          </a:bodyPr>
          <a:lstStyle/>
          <a:p>
            <a:r>
              <a:rPr lang="en-US" altLang="en-US" dirty="0"/>
              <a:t>Zhang </a:t>
            </a:r>
            <a:r>
              <a:rPr lang="en-US" altLang="en-US" dirty="0" err="1"/>
              <a:t>Yongbin</a:t>
            </a:r>
            <a:r>
              <a:rPr lang="en-US" altLang="en-US" dirty="0"/>
              <a:t> (</a:t>
            </a:r>
            <a:r>
              <a:rPr lang="zh-CN" altLang="en-US" dirty="0"/>
              <a:t>张永兵</a:t>
            </a:r>
            <a:r>
              <a:rPr lang="en-US" altLang="zh-CN" dirty="0"/>
              <a:t>)</a:t>
            </a:r>
          </a:p>
          <a:p>
            <a:r>
              <a:rPr lang="zh-CN" altLang="en-US" dirty="0"/>
              <a:t>教授、博士生导师</a:t>
            </a:r>
            <a:br>
              <a:rPr lang="zh-CN" altLang="en-US" dirty="0"/>
            </a:br>
            <a:r>
              <a:rPr lang="zh-CN" altLang="en-US" dirty="0">
                <a:hlinkClick r:id="rId2"/>
              </a:rPr>
              <a:t>计算机科学与技术学院</a:t>
            </a:r>
            <a:br>
              <a:rPr lang="zh-CN" altLang="en-US" dirty="0"/>
            </a:br>
            <a:r>
              <a:rPr lang="zh-CN" altLang="en-US" dirty="0">
                <a:hlinkClick r:id="rId3"/>
              </a:rPr>
              <a:t>哈尔滨工业大学（深圳）</a:t>
            </a:r>
            <a:endParaRPr lang="zh-CN" altLang="en-US" dirty="0"/>
          </a:p>
          <a:p>
            <a:r>
              <a:rPr lang="zh-CN" altLang="en-US" dirty="0"/>
              <a:t>国家科技进步奖 </a:t>
            </a:r>
            <a:r>
              <a:rPr lang="en-US" altLang="zh-CN" dirty="0"/>
              <a:t>(2016</a:t>
            </a:r>
            <a:r>
              <a:rPr lang="zh-CN" altLang="en-US" dirty="0"/>
              <a:t>，排序</a:t>
            </a:r>
            <a:r>
              <a:rPr lang="en-US" altLang="zh-CN" dirty="0"/>
              <a:t>4)</a:t>
            </a:r>
            <a:br>
              <a:rPr lang="en-US" altLang="zh-CN" dirty="0"/>
            </a:br>
            <a:r>
              <a:rPr lang="zh-CN" altLang="en-US" dirty="0"/>
              <a:t>国家科技进步奖 </a:t>
            </a:r>
            <a:r>
              <a:rPr lang="en-US" altLang="zh-CN" dirty="0"/>
              <a:t>(2019</a:t>
            </a:r>
            <a:r>
              <a:rPr lang="zh-CN" altLang="en-US" dirty="0"/>
              <a:t>，排序</a:t>
            </a:r>
            <a:r>
              <a:rPr lang="en-US" altLang="zh-CN" dirty="0"/>
              <a:t>3)</a:t>
            </a:r>
            <a:br>
              <a:rPr lang="en-US" altLang="zh-CN" dirty="0"/>
            </a:br>
            <a:r>
              <a:rPr lang="zh-CN" altLang="en-US" dirty="0"/>
              <a:t>国家优秀青年科学基金获得者 </a:t>
            </a:r>
            <a:r>
              <a:rPr lang="en-US" altLang="zh-CN" dirty="0"/>
              <a:t>(2019)</a:t>
            </a:r>
            <a:br>
              <a:rPr lang="en-US" altLang="zh-CN" dirty="0"/>
            </a:br>
            <a:r>
              <a:rPr lang="zh-CN" altLang="en-US" dirty="0"/>
              <a:t>广东省特支计划科技创新领军人才、深圳高层次人才</a:t>
            </a:r>
          </a:p>
          <a:p>
            <a:r>
              <a:rPr lang="en-US" dirty="0"/>
              <a:t>Email:</a:t>
            </a:r>
            <a:r>
              <a:rPr lang="zh-CN" altLang="en-US" dirty="0"/>
              <a:t> </a:t>
            </a:r>
            <a:r>
              <a:rPr lang="en-US" altLang="en-US" dirty="0"/>
              <a:t> ybzhang08@hit.edu.cn</a:t>
            </a:r>
            <a:endParaRPr lang="en-US" dirty="0"/>
          </a:p>
          <a:p>
            <a:r>
              <a:rPr lang="zh-CN" altLang="en-US" dirty="0"/>
              <a:t>研究方向</a:t>
            </a:r>
            <a:r>
              <a:rPr lang="en-US" altLang="zh-CN" dirty="0"/>
              <a:t>: [</a:t>
            </a:r>
            <a:r>
              <a:rPr lang="zh-CN" altLang="en-US" dirty="0"/>
              <a:t>计算摄像</a:t>
            </a:r>
            <a:r>
              <a:rPr lang="en-US" altLang="zh-CN" dirty="0"/>
              <a:t>], [</a:t>
            </a:r>
            <a:r>
              <a:rPr lang="zh-CN" altLang="en-US" dirty="0"/>
              <a:t>计算病理学</a:t>
            </a:r>
            <a:r>
              <a:rPr lang="en-US" altLang="zh-CN" dirty="0"/>
              <a:t>], [</a:t>
            </a:r>
            <a:r>
              <a:rPr lang="zh-CN" altLang="en-US" dirty="0"/>
              <a:t>信号处理</a:t>
            </a:r>
            <a:r>
              <a:rPr lang="en-US" altLang="zh-CN" dirty="0"/>
              <a:t>]</a:t>
            </a:r>
          </a:p>
          <a:p>
            <a:r>
              <a:rPr lang="zh-CN" altLang="en-US" dirty="0"/>
              <a:t>个人主页</a:t>
            </a:r>
            <a:r>
              <a:rPr lang="en-US" altLang="zh-CN" dirty="0"/>
              <a:t>: </a:t>
            </a:r>
            <a:r>
              <a:rPr lang="en-US" dirty="0">
                <a:hlinkClick r:id="rId4"/>
              </a:rPr>
              <a:t>http://faculty.hitsz.edu.cn/zhangyongbing</a:t>
            </a:r>
            <a:endParaRPr lang="en-US" dirty="0"/>
          </a:p>
          <a:p>
            <a:endParaRPr lang="en-US" altLang="zh-CN" dirty="0"/>
          </a:p>
          <a:p>
            <a:endParaRPr lang="en-US" altLang="zh-CN" dirty="0"/>
          </a:p>
        </p:txBody>
      </p:sp>
      <p:sp>
        <p:nvSpPr>
          <p:cNvPr id="4" name="日期占位符 3">
            <a:extLst>
              <a:ext uri="{FF2B5EF4-FFF2-40B4-BE49-F238E27FC236}">
                <a16:creationId xmlns:a16="http://schemas.microsoft.com/office/drawing/2014/main" id="{4E07BCEC-5CA5-5929-22FD-CEF46BC73821}"/>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graphicFrame>
        <p:nvGraphicFramePr>
          <p:cNvPr id="18" name="Table 17">
            <a:extLst>
              <a:ext uri="{FF2B5EF4-FFF2-40B4-BE49-F238E27FC236}">
                <a16:creationId xmlns:a16="http://schemas.microsoft.com/office/drawing/2014/main" id="{5FAFCC0A-B64B-7D9B-7F0C-CEA9AD010DAC}"/>
              </a:ext>
            </a:extLst>
          </p:cNvPr>
          <p:cNvGraphicFramePr>
            <a:graphicFrameLocks noGrp="1"/>
          </p:cNvGraphicFramePr>
          <p:nvPr>
            <p:extLst>
              <p:ext uri="{D42A27DB-BD31-4B8C-83A1-F6EECF244321}">
                <p14:modId xmlns:p14="http://schemas.microsoft.com/office/powerpoint/2010/main" val="627085948"/>
              </p:ext>
            </p:extLst>
          </p:nvPr>
        </p:nvGraphicFramePr>
        <p:xfrm>
          <a:off x="407874" y="5378116"/>
          <a:ext cx="11551515" cy="1180378"/>
        </p:xfrm>
        <a:graphic>
          <a:graphicData uri="http://schemas.openxmlformats.org/drawingml/2006/table">
            <a:tbl>
              <a:tblPr/>
              <a:tblGrid>
                <a:gridCol w="11551515">
                  <a:extLst>
                    <a:ext uri="{9D8B030D-6E8A-4147-A177-3AD203B41FA5}">
                      <a16:colId xmlns:a16="http://schemas.microsoft.com/office/drawing/2014/main" val="3362889616"/>
                    </a:ext>
                  </a:extLst>
                </a:gridCol>
              </a:tblGrid>
              <a:tr h="1180378">
                <a:tc>
                  <a:txBody>
                    <a:bodyPr/>
                    <a:lstStyle/>
                    <a:p>
                      <a:pPr algn="l"/>
                      <a:r>
                        <a:rPr lang="zh-CN" altLang="en-US" sz="1800" b="1" dirty="0"/>
                        <a:t>招生信息</a:t>
                      </a:r>
                      <a:r>
                        <a:rPr lang="en-US" altLang="zh-CN" sz="1800" b="1" dirty="0"/>
                        <a:t>: </a:t>
                      </a:r>
                      <a:r>
                        <a:rPr lang="zh-CN" altLang="en-US" sz="1800" b="1" dirty="0"/>
                        <a:t>欢迎对课题组研究方向感兴趣的优秀的本科生和硕士生保送和报考课题组的硕士和博士研究生，课题组博士后职位也已开放。对科研有兴趣的本科生也可以在暑假期间到课题组进行科研实习。</a:t>
                      </a:r>
                      <a:r>
                        <a:rPr lang="en-US" altLang="zh-CN" sz="1800" b="1" dirty="0"/>
                        <a:t>(</a:t>
                      </a:r>
                      <a:r>
                        <a:rPr lang="zh-CN" altLang="en-US" sz="1800" b="1" dirty="0"/>
                        <a:t>清深哈深都有名额</a:t>
                      </a:r>
                      <a:r>
                        <a:rPr lang="en-US" altLang="zh-CN" sz="1800" b="1" dirty="0"/>
                        <a:t>)</a:t>
                      </a:r>
                      <a:endParaRPr lang="zh-CN" altLang="en-US" sz="1800" dirty="0"/>
                    </a:p>
                  </a:txBody>
                  <a:tcPr anchor="ctr">
                    <a:lnL>
                      <a:noFill/>
                    </a:lnL>
                    <a:lnR>
                      <a:noFill/>
                    </a:lnR>
                    <a:lnT>
                      <a:noFill/>
                    </a:lnT>
                    <a:lnB>
                      <a:noFill/>
                    </a:lnB>
                  </a:tcPr>
                </a:tc>
                <a:extLst>
                  <a:ext uri="{0D108BD9-81ED-4DB2-BD59-A6C34878D82A}">
                    <a16:rowId xmlns:a16="http://schemas.microsoft.com/office/drawing/2014/main" val="547306929"/>
                  </a:ext>
                </a:extLst>
              </a:tr>
            </a:tbl>
          </a:graphicData>
        </a:graphic>
      </p:graphicFrame>
      <p:sp>
        <p:nvSpPr>
          <p:cNvPr id="6" name="Rectangle 5">
            <a:extLst>
              <a:ext uri="{FF2B5EF4-FFF2-40B4-BE49-F238E27FC236}">
                <a16:creationId xmlns:a16="http://schemas.microsoft.com/office/drawing/2014/main" id="{D8AE47A2-5DDF-5861-5FBA-1E9BF0F2705C}"/>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74089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稻壳儿春秋广告/盗版必究        原创来源：http://chn.docer.com/works?userid=199329941#!/work_time"/>
          <p:cNvSpPr/>
          <p:nvPr/>
        </p:nvSpPr>
        <p:spPr>
          <a:xfrm>
            <a:off x="-1" y="511521"/>
            <a:ext cx="6346479" cy="6346479"/>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稻壳儿春秋广告/盗版必究        原创来源：http://chn.docer.com/works?userid=199329941#!/work_time"/>
          <p:cNvSpPr/>
          <p:nvPr/>
        </p:nvSpPr>
        <p:spPr>
          <a:xfrm>
            <a:off x="-2407324" y="-1"/>
            <a:ext cx="10028197" cy="5875699"/>
          </a:xfrm>
          <a:custGeom>
            <a:avLst/>
            <a:gdLst>
              <a:gd name="connsiteX0" fmla="*/ 3164186 w 5400392"/>
              <a:gd name="connsiteY0" fmla="*/ 0 h 3164186"/>
              <a:gd name="connsiteX1" fmla="*/ 5400392 w 5400392"/>
              <a:gd name="connsiteY1" fmla="*/ 0 h 3164186"/>
              <a:gd name="connsiteX2" fmla="*/ 2236206 w 5400392"/>
              <a:gd name="connsiteY2" fmla="*/ 3164186 h 3164186"/>
              <a:gd name="connsiteX3" fmla="*/ 0 w 5400392"/>
              <a:gd name="connsiteY3" fmla="*/ 3164186 h 3164186"/>
              <a:gd name="connsiteX4" fmla="*/ 3164186 w 5400392"/>
              <a:gd name="connsiteY4" fmla="*/ 0 h 3164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392" h="3164186">
                <a:moveTo>
                  <a:pt x="3164186" y="0"/>
                </a:moveTo>
                <a:lnTo>
                  <a:pt x="5400392" y="0"/>
                </a:lnTo>
                <a:lnTo>
                  <a:pt x="2236206" y="3164186"/>
                </a:lnTo>
                <a:lnTo>
                  <a:pt x="0" y="3164186"/>
                </a:lnTo>
                <a:lnTo>
                  <a:pt x="3164186"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稻壳儿春秋广告/盗版必究        原创来源：http://chn.docer.com/works?userid=199329941#!/work_time"/>
          <p:cNvSpPr txBox="1"/>
          <p:nvPr/>
        </p:nvSpPr>
        <p:spPr>
          <a:xfrm>
            <a:off x="8123107" y="3357728"/>
            <a:ext cx="3096074" cy="922020"/>
          </a:xfrm>
          <a:prstGeom prst="rect">
            <a:avLst/>
          </a:prstGeom>
          <a:noFill/>
        </p:spPr>
        <p:txBody>
          <a:bodyPr wrap="square" rtlCol="0">
            <a:spAutoFit/>
          </a:bodyPr>
          <a:lstStyle/>
          <a:p>
            <a:pPr algn="r"/>
            <a:r>
              <a:rPr lang="zh-CN" altLang="en-US" sz="5400" b="1" dirty="0">
                <a:solidFill>
                  <a:srgbClr val="7030A0"/>
                </a:solidFill>
                <a:latin typeface="微软雅黑" panose="020B0503020204020204" pitchFamily="34" charset="-122"/>
                <a:ea typeface="微软雅黑" panose="020B0503020204020204" pitchFamily="34" charset="-122"/>
              </a:rPr>
              <a:t>谢谢！</a:t>
            </a:r>
          </a:p>
        </p:txBody>
      </p:sp>
      <p:pic>
        <p:nvPicPr>
          <p:cNvPr id="9" name="图片 8" descr="清华大学2"/>
          <p:cNvPicPr>
            <a:picLocks noChangeAspect="1"/>
          </p:cNvPicPr>
          <p:nvPr/>
        </p:nvPicPr>
        <p:blipFill>
          <a:blip r:embed="rId2"/>
          <a:stretch>
            <a:fillRect/>
          </a:stretch>
        </p:blipFill>
        <p:spPr>
          <a:xfrm>
            <a:off x="9701530" y="178938"/>
            <a:ext cx="2362200" cy="737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5E2E2-52F2-7A1F-8BB2-901E2E75EAA6}"/>
              </a:ext>
            </a:extLst>
          </p:cNvPr>
          <p:cNvSpPr>
            <a:spLocks noGrp="1"/>
          </p:cNvSpPr>
          <p:nvPr>
            <p:ph type="title"/>
          </p:nvPr>
        </p:nvSpPr>
        <p:spPr/>
        <p:txBody>
          <a:bodyPr>
            <a:normAutofit fontScale="90000"/>
          </a:bodyPr>
          <a:lstStyle/>
          <a:p>
            <a:r>
              <a:rPr lang="zh-CN" altLang="en-US" dirty="0"/>
              <a:t>什么是计算病理学</a:t>
            </a:r>
            <a:r>
              <a:rPr lang="en-US" altLang="zh-CN" dirty="0"/>
              <a:t>?</a:t>
            </a:r>
            <a:endParaRPr lang="zh-CN" altLang="en-US" dirty="0"/>
          </a:p>
        </p:txBody>
      </p:sp>
      <p:sp>
        <p:nvSpPr>
          <p:cNvPr id="3" name="内容占位符 2">
            <a:extLst>
              <a:ext uri="{FF2B5EF4-FFF2-40B4-BE49-F238E27FC236}">
                <a16:creationId xmlns:a16="http://schemas.microsoft.com/office/drawing/2014/main" id="{DDB9EDC2-0733-7B9A-B5C4-39C1B5F8A2F4}"/>
              </a:ext>
            </a:extLst>
          </p:cNvPr>
          <p:cNvSpPr>
            <a:spLocks noGrp="1"/>
          </p:cNvSpPr>
          <p:nvPr>
            <p:ph idx="1"/>
          </p:nvPr>
        </p:nvSpPr>
        <p:spPr>
          <a:xfrm>
            <a:off x="611400" y="1049400"/>
            <a:ext cx="6531678" cy="4759200"/>
          </a:xfrm>
        </p:spPr>
        <p:txBody>
          <a:bodyPr>
            <a:noAutofit/>
          </a:bodyPr>
          <a:lstStyle/>
          <a:p>
            <a:r>
              <a:rPr lang="zh-CN" altLang="en-US" dirty="0"/>
              <a:t>计算病理是通过整合深度机器学习算法、图像分析和大数据技术来提高诊断精确度，并辅助病理医生进行诊断。  </a:t>
            </a:r>
            <a:endParaRPr lang="en-US" altLang="zh-CN" dirty="0"/>
          </a:p>
          <a:p>
            <a:r>
              <a:rPr lang="zh-CN" altLang="en-US" dirty="0"/>
              <a:t>人工智能领域的突破已经对全球社会产生了重大影响。在医学领域，尤其是在诊断学科（例如放射学和病理学），将</a:t>
            </a:r>
            <a:r>
              <a:rPr lang="en-US" altLang="zh-CN" dirty="0"/>
              <a:t>AI</a:t>
            </a:r>
            <a:r>
              <a:rPr lang="zh-CN" altLang="en-US" dirty="0"/>
              <a:t>应用到患者数据的前景非常广阔。诊断学科通常严重依赖于医生识别数据（如图像）中的模式，以及在更广泛的患者背景下分析此类模式。</a:t>
            </a:r>
          </a:p>
        </p:txBody>
      </p:sp>
      <p:sp>
        <p:nvSpPr>
          <p:cNvPr id="4" name="日期占位符 3">
            <a:extLst>
              <a:ext uri="{FF2B5EF4-FFF2-40B4-BE49-F238E27FC236}">
                <a16:creationId xmlns:a16="http://schemas.microsoft.com/office/drawing/2014/main" id="{E031EA4C-84F9-3782-9D5C-82D0920C2860}"/>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pic>
        <p:nvPicPr>
          <p:cNvPr id="7" name="图片 6">
            <a:extLst>
              <a:ext uri="{FF2B5EF4-FFF2-40B4-BE49-F238E27FC236}">
                <a16:creationId xmlns:a16="http://schemas.microsoft.com/office/drawing/2014/main" id="{4F5A6B5C-9152-C231-2245-2C71D688BC55}"/>
              </a:ext>
            </a:extLst>
          </p:cNvPr>
          <p:cNvPicPr>
            <a:picLocks noChangeAspect="1"/>
          </p:cNvPicPr>
          <p:nvPr/>
        </p:nvPicPr>
        <p:blipFill>
          <a:blip r:embed="rId2"/>
          <a:stretch>
            <a:fillRect/>
          </a:stretch>
        </p:blipFill>
        <p:spPr>
          <a:xfrm>
            <a:off x="7780842" y="1132772"/>
            <a:ext cx="3883249" cy="3793080"/>
          </a:xfrm>
          <a:prstGeom prst="rect">
            <a:avLst/>
          </a:prstGeom>
        </p:spPr>
      </p:pic>
      <p:pic>
        <p:nvPicPr>
          <p:cNvPr id="8" name="图片 7">
            <a:extLst>
              <a:ext uri="{FF2B5EF4-FFF2-40B4-BE49-F238E27FC236}">
                <a16:creationId xmlns:a16="http://schemas.microsoft.com/office/drawing/2014/main" id="{922320E8-6407-C705-50B1-F76F4DB80F60}"/>
              </a:ext>
            </a:extLst>
          </p:cNvPr>
          <p:cNvPicPr>
            <a:picLocks noChangeAspect="1"/>
          </p:cNvPicPr>
          <p:nvPr/>
        </p:nvPicPr>
        <p:blipFill>
          <a:blip r:embed="rId3"/>
          <a:stretch>
            <a:fillRect/>
          </a:stretch>
        </p:blipFill>
        <p:spPr>
          <a:xfrm>
            <a:off x="6953250" y="4799410"/>
            <a:ext cx="5157456" cy="1197078"/>
          </a:xfrm>
          <a:prstGeom prst="rect">
            <a:avLst/>
          </a:prstGeom>
        </p:spPr>
      </p:pic>
      <p:pic>
        <p:nvPicPr>
          <p:cNvPr id="9" name="图片 8">
            <a:extLst>
              <a:ext uri="{FF2B5EF4-FFF2-40B4-BE49-F238E27FC236}">
                <a16:creationId xmlns:a16="http://schemas.microsoft.com/office/drawing/2014/main" id="{2D8CC203-79F1-F0B8-E2B9-19FD83213126}"/>
              </a:ext>
            </a:extLst>
          </p:cNvPr>
          <p:cNvPicPr>
            <a:picLocks noChangeAspect="1"/>
          </p:cNvPicPr>
          <p:nvPr/>
        </p:nvPicPr>
        <p:blipFill>
          <a:blip r:embed="rId4"/>
          <a:stretch>
            <a:fillRect/>
          </a:stretch>
        </p:blipFill>
        <p:spPr>
          <a:xfrm>
            <a:off x="1109429" y="3732142"/>
            <a:ext cx="4986571" cy="2909659"/>
          </a:xfrm>
          <a:prstGeom prst="rect">
            <a:avLst/>
          </a:prstGeom>
        </p:spPr>
      </p:pic>
      <p:sp>
        <p:nvSpPr>
          <p:cNvPr id="10" name="Rectangle 9">
            <a:extLst>
              <a:ext uri="{FF2B5EF4-FFF2-40B4-BE49-F238E27FC236}">
                <a16:creationId xmlns:a16="http://schemas.microsoft.com/office/drawing/2014/main" id="{8E7B75CF-7F8A-CABA-81F7-8E4B3BD6D559}"/>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102723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B0B14-55D7-5513-3456-BA0A3CCBB487}"/>
              </a:ext>
            </a:extLst>
          </p:cNvPr>
          <p:cNvSpPr>
            <a:spLocks noGrp="1"/>
          </p:cNvSpPr>
          <p:nvPr>
            <p:ph type="title"/>
          </p:nvPr>
        </p:nvSpPr>
        <p:spPr/>
        <p:txBody>
          <a:bodyPr>
            <a:normAutofit fontScale="90000"/>
          </a:bodyPr>
          <a:lstStyle/>
          <a:p>
            <a:r>
              <a:rPr kumimoji="1" lang="zh-CN" altLang="en-US" dirty="0"/>
              <a:t>计算病理学有什么样的特点</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C82AD387-D35B-5DCD-F6E8-A8A80A93AC0A}"/>
              </a:ext>
            </a:extLst>
          </p:cNvPr>
          <p:cNvSpPr>
            <a:spLocks noGrp="1"/>
          </p:cNvSpPr>
          <p:nvPr>
            <p:ph idx="1"/>
          </p:nvPr>
        </p:nvSpPr>
        <p:spPr>
          <a:xfrm>
            <a:off x="608400" y="1171883"/>
            <a:ext cx="4684362" cy="4759200"/>
          </a:xfrm>
        </p:spPr>
        <p:txBody>
          <a:bodyPr/>
          <a:lstStyle/>
          <a:p>
            <a:r>
              <a:rPr kumimoji="1" lang="zh-CN" altLang="en-US" dirty="0"/>
              <a:t>计算病理学图像特别大</a:t>
            </a:r>
            <a:r>
              <a:rPr kumimoji="1" lang="en-US" altLang="zh-CN" dirty="0"/>
              <a:t>(~100000</a:t>
            </a:r>
            <a:r>
              <a:rPr kumimoji="1" lang="zh-CN" altLang="en-US" dirty="0"/>
              <a:t>*</a:t>
            </a:r>
            <a:r>
              <a:rPr kumimoji="1" lang="en-US" altLang="zh-CN" dirty="0"/>
              <a:t>200000)</a:t>
            </a:r>
          </a:p>
          <a:p>
            <a:r>
              <a:rPr kumimoji="1" lang="en-US" altLang="zh-CN" dirty="0"/>
              <a:t>Annotation</a:t>
            </a:r>
            <a:r>
              <a:rPr kumimoji="1" lang="zh-CN" altLang="en-US" dirty="0"/>
              <a:t>往往是弱标注</a:t>
            </a:r>
            <a:endParaRPr kumimoji="1" lang="en-US" altLang="zh-CN" dirty="0"/>
          </a:p>
          <a:p>
            <a:r>
              <a:rPr kumimoji="1" lang="zh-CN" altLang="en-US" dirty="0"/>
              <a:t>模型基于临床先验</a:t>
            </a:r>
            <a:endParaRPr kumimoji="1" lang="en-US" altLang="zh-CN" dirty="0"/>
          </a:p>
          <a:p>
            <a:r>
              <a:rPr kumimoji="1" lang="zh-CN" altLang="en-US" dirty="0"/>
              <a:t>不同的癌症的病理切片异质性非常大</a:t>
            </a:r>
            <a:endParaRPr kumimoji="1" lang="en-US" altLang="zh-CN" dirty="0"/>
          </a:p>
          <a:p>
            <a:r>
              <a:rPr kumimoji="1" lang="zh-CN" altLang="en-US" dirty="0"/>
              <a:t>典型的交叉学科</a:t>
            </a:r>
            <a:r>
              <a:rPr kumimoji="1" lang="en-US" altLang="zh-CN" dirty="0"/>
              <a:t>,</a:t>
            </a:r>
            <a:r>
              <a:rPr kumimoji="1" lang="zh-CN" altLang="en-US" dirty="0"/>
              <a:t>涵盖了临床</a:t>
            </a:r>
            <a:r>
              <a:rPr kumimoji="1" lang="en-US" altLang="zh-CN" dirty="0"/>
              <a:t>,</a:t>
            </a:r>
            <a:r>
              <a:rPr kumimoji="1" lang="zh-CN" altLang="en-US" dirty="0"/>
              <a:t>病理学</a:t>
            </a:r>
            <a:r>
              <a:rPr kumimoji="1" lang="en-US" altLang="zh-CN" dirty="0"/>
              <a:t>,</a:t>
            </a:r>
            <a:r>
              <a:rPr kumimoji="1" lang="zh-CN" altLang="en-US" dirty="0"/>
              <a:t>基因组学</a:t>
            </a:r>
            <a:r>
              <a:rPr kumimoji="1" lang="en-US" altLang="zh-CN" dirty="0"/>
              <a:t>,</a:t>
            </a:r>
            <a:r>
              <a:rPr kumimoji="1" lang="zh-CN" altLang="en-US" dirty="0"/>
              <a:t>放射学</a:t>
            </a:r>
            <a:r>
              <a:rPr kumimoji="1" lang="en-US" altLang="zh-CN" dirty="0"/>
              <a:t>,</a:t>
            </a:r>
            <a:r>
              <a:rPr kumimoji="1" lang="zh-CN" altLang="en-US" dirty="0"/>
              <a:t>计算机技术</a:t>
            </a:r>
            <a:r>
              <a:rPr kumimoji="1" lang="en-US" altLang="zh-CN" dirty="0"/>
              <a:t>(CV,NLP</a:t>
            </a:r>
            <a:r>
              <a:rPr kumimoji="1" lang="zh-CN" altLang="en-US" dirty="0"/>
              <a:t>等等</a:t>
            </a:r>
            <a:r>
              <a:rPr kumimoji="1" lang="en-US" altLang="zh-CN" dirty="0"/>
              <a:t>)</a:t>
            </a:r>
          </a:p>
          <a:p>
            <a:endParaRPr kumimoji="1" lang="zh-CN" altLang="en-US" dirty="0"/>
          </a:p>
        </p:txBody>
      </p:sp>
      <p:sp>
        <p:nvSpPr>
          <p:cNvPr id="4" name="日期占位符 3">
            <a:extLst>
              <a:ext uri="{FF2B5EF4-FFF2-40B4-BE49-F238E27FC236}">
                <a16:creationId xmlns:a16="http://schemas.microsoft.com/office/drawing/2014/main" id="{6CE6DB1B-71AD-0E6A-639D-39B317326CB8}"/>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pic>
        <p:nvPicPr>
          <p:cNvPr id="5" name="图片 4">
            <a:extLst>
              <a:ext uri="{FF2B5EF4-FFF2-40B4-BE49-F238E27FC236}">
                <a16:creationId xmlns:a16="http://schemas.microsoft.com/office/drawing/2014/main" id="{C6ACFC29-9BA8-6031-C7CD-DF9A21EED4A6}"/>
              </a:ext>
            </a:extLst>
          </p:cNvPr>
          <p:cNvPicPr>
            <a:picLocks noChangeAspect="1"/>
          </p:cNvPicPr>
          <p:nvPr/>
        </p:nvPicPr>
        <p:blipFill>
          <a:blip r:embed="rId2"/>
          <a:stretch>
            <a:fillRect/>
          </a:stretch>
        </p:blipFill>
        <p:spPr>
          <a:xfrm>
            <a:off x="5144411" y="1171882"/>
            <a:ext cx="7047590" cy="4185425"/>
          </a:xfrm>
          <a:prstGeom prst="rect">
            <a:avLst/>
          </a:prstGeom>
        </p:spPr>
      </p:pic>
      <p:sp>
        <p:nvSpPr>
          <p:cNvPr id="6" name="Rectangle 5">
            <a:extLst>
              <a:ext uri="{FF2B5EF4-FFF2-40B4-BE49-F238E27FC236}">
                <a16:creationId xmlns:a16="http://schemas.microsoft.com/office/drawing/2014/main" id="{59F9D89C-48DC-2BFF-4014-3BB324944834}"/>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209832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F6619-BD3A-D141-34E2-2021783E6213}"/>
              </a:ext>
            </a:extLst>
          </p:cNvPr>
          <p:cNvSpPr>
            <a:spLocks noGrp="1"/>
          </p:cNvSpPr>
          <p:nvPr>
            <p:ph type="title"/>
          </p:nvPr>
        </p:nvSpPr>
        <p:spPr/>
        <p:txBody>
          <a:bodyPr>
            <a:normAutofit fontScale="90000"/>
          </a:bodyPr>
          <a:lstStyle/>
          <a:p>
            <a:r>
              <a:rPr kumimoji="1" lang="zh-CN" altLang="en-US" dirty="0"/>
              <a:t>计算病理学的基本框架</a:t>
            </a:r>
          </a:p>
        </p:txBody>
      </p:sp>
      <p:sp>
        <p:nvSpPr>
          <p:cNvPr id="3" name="内容占位符 2">
            <a:extLst>
              <a:ext uri="{FF2B5EF4-FFF2-40B4-BE49-F238E27FC236}">
                <a16:creationId xmlns:a16="http://schemas.microsoft.com/office/drawing/2014/main" id="{F3FD9700-8937-A420-C72B-78A0C9E36B09}"/>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1BD30134-E22E-4D2D-02EC-7E8CC646F512}"/>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pic>
        <p:nvPicPr>
          <p:cNvPr id="5" name="图片 4">
            <a:extLst>
              <a:ext uri="{FF2B5EF4-FFF2-40B4-BE49-F238E27FC236}">
                <a16:creationId xmlns:a16="http://schemas.microsoft.com/office/drawing/2014/main" id="{588D1557-57AB-9A88-F991-7A4200C626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462" y="926917"/>
            <a:ext cx="9950604" cy="5321870"/>
          </a:xfrm>
          <a:prstGeom prst="rect">
            <a:avLst/>
          </a:prstGeom>
        </p:spPr>
      </p:pic>
      <p:sp>
        <p:nvSpPr>
          <p:cNvPr id="6" name="Rectangle 5">
            <a:extLst>
              <a:ext uri="{FF2B5EF4-FFF2-40B4-BE49-F238E27FC236}">
                <a16:creationId xmlns:a16="http://schemas.microsoft.com/office/drawing/2014/main" id="{06A35F28-5121-DAF8-8E34-0C6CD7B778DF}"/>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410346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51B09-734F-A7A5-E585-BD1E3755C52E}"/>
              </a:ext>
            </a:extLst>
          </p:cNvPr>
          <p:cNvSpPr>
            <a:spLocks noGrp="1"/>
          </p:cNvSpPr>
          <p:nvPr>
            <p:ph type="title"/>
          </p:nvPr>
        </p:nvSpPr>
        <p:spPr/>
        <p:txBody>
          <a:bodyPr>
            <a:normAutofit fontScale="90000"/>
          </a:bodyPr>
          <a:lstStyle/>
          <a:p>
            <a:r>
              <a:rPr kumimoji="1" lang="zh-CN" altLang="en-US" dirty="0"/>
              <a:t>计算病理学常见的任务</a:t>
            </a:r>
          </a:p>
        </p:txBody>
      </p:sp>
      <p:sp>
        <p:nvSpPr>
          <p:cNvPr id="4" name="日期占位符 3">
            <a:extLst>
              <a:ext uri="{FF2B5EF4-FFF2-40B4-BE49-F238E27FC236}">
                <a16:creationId xmlns:a16="http://schemas.microsoft.com/office/drawing/2014/main" id="{4AC98303-35B5-936C-D723-D48E2EAD0CAC}"/>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pic>
        <p:nvPicPr>
          <p:cNvPr id="1026" name="Picture 2">
            <a:extLst>
              <a:ext uri="{FF2B5EF4-FFF2-40B4-BE49-F238E27FC236}">
                <a16:creationId xmlns:a16="http://schemas.microsoft.com/office/drawing/2014/main" id="{EAF208F8-8AD5-D953-C5AA-2BE1702D27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9020" y="1182333"/>
            <a:ext cx="9611243" cy="475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3C6C9E-8B41-6950-0CAB-17C8E4094962}"/>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2965458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A099C-1284-BCB9-EA14-417FD6DB9B68}"/>
              </a:ext>
            </a:extLst>
          </p:cNvPr>
          <p:cNvSpPr>
            <a:spLocks noGrp="1"/>
          </p:cNvSpPr>
          <p:nvPr>
            <p:ph type="title"/>
          </p:nvPr>
        </p:nvSpPr>
        <p:spPr/>
        <p:txBody>
          <a:bodyPr>
            <a:normAutofit fontScale="90000"/>
          </a:bodyPr>
          <a:lstStyle/>
          <a:p>
            <a:r>
              <a:rPr kumimoji="1" lang="zh-CN" altLang="en-US" dirty="0"/>
              <a:t>肿瘤的分类任务</a:t>
            </a:r>
          </a:p>
        </p:txBody>
      </p:sp>
      <p:sp>
        <p:nvSpPr>
          <p:cNvPr id="3" name="内容占位符 2">
            <a:extLst>
              <a:ext uri="{FF2B5EF4-FFF2-40B4-BE49-F238E27FC236}">
                <a16:creationId xmlns:a16="http://schemas.microsoft.com/office/drawing/2014/main" id="{3F106D71-06A4-5AAA-20DC-AC9E2BF3DBF4}"/>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489327D0-C3E7-34A0-F695-F25898BD8002}"/>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pic>
        <p:nvPicPr>
          <p:cNvPr id="5" name="图片 4">
            <a:extLst>
              <a:ext uri="{FF2B5EF4-FFF2-40B4-BE49-F238E27FC236}">
                <a16:creationId xmlns:a16="http://schemas.microsoft.com/office/drawing/2014/main" id="{F0413259-250E-29DE-9482-DD4B095AD8B5}"/>
              </a:ext>
            </a:extLst>
          </p:cNvPr>
          <p:cNvPicPr>
            <a:picLocks noChangeAspect="1"/>
          </p:cNvPicPr>
          <p:nvPr/>
        </p:nvPicPr>
        <p:blipFill>
          <a:blip r:embed="rId2"/>
          <a:stretch>
            <a:fillRect/>
          </a:stretch>
        </p:blipFill>
        <p:spPr>
          <a:xfrm>
            <a:off x="1688500" y="1031504"/>
            <a:ext cx="8658389" cy="5039958"/>
          </a:xfrm>
          <a:prstGeom prst="rect">
            <a:avLst/>
          </a:prstGeom>
        </p:spPr>
      </p:pic>
      <p:sp>
        <p:nvSpPr>
          <p:cNvPr id="6" name="Rectangle 5">
            <a:extLst>
              <a:ext uri="{FF2B5EF4-FFF2-40B4-BE49-F238E27FC236}">
                <a16:creationId xmlns:a16="http://schemas.microsoft.com/office/drawing/2014/main" id="{3C9CFBCE-1C19-9556-325B-28B3101C654B}"/>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272508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6DE0-FE5B-34E5-9B06-D92A67C229EF}"/>
              </a:ext>
            </a:extLst>
          </p:cNvPr>
          <p:cNvSpPr>
            <a:spLocks noGrp="1"/>
          </p:cNvSpPr>
          <p:nvPr>
            <p:ph type="title"/>
          </p:nvPr>
        </p:nvSpPr>
        <p:spPr/>
        <p:txBody>
          <a:bodyPr>
            <a:normAutofit fontScale="90000"/>
          </a:bodyPr>
          <a:lstStyle/>
          <a:p>
            <a:r>
              <a:rPr kumimoji="1" lang="zh-CN" altLang="en-US" dirty="0"/>
              <a:t>组织分割任务</a:t>
            </a:r>
          </a:p>
        </p:txBody>
      </p:sp>
      <p:pic>
        <p:nvPicPr>
          <p:cNvPr id="5" name="内容占位符 4">
            <a:extLst>
              <a:ext uri="{FF2B5EF4-FFF2-40B4-BE49-F238E27FC236}">
                <a16:creationId xmlns:a16="http://schemas.microsoft.com/office/drawing/2014/main" id="{7DFC4667-149C-2558-0A8E-F62AF0ACDC2D}"/>
              </a:ext>
            </a:extLst>
          </p:cNvPr>
          <p:cNvPicPr>
            <a:picLocks noGrp="1" noChangeAspect="1"/>
          </p:cNvPicPr>
          <p:nvPr>
            <p:ph idx="1"/>
          </p:nvPr>
        </p:nvPicPr>
        <p:blipFill>
          <a:blip r:embed="rId2"/>
          <a:stretch>
            <a:fillRect/>
          </a:stretch>
        </p:blipFill>
        <p:spPr>
          <a:xfrm>
            <a:off x="920414" y="1222953"/>
            <a:ext cx="10172700" cy="4140200"/>
          </a:xfrm>
          <a:prstGeom prst="rect">
            <a:avLst/>
          </a:prstGeom>
        </p:spPr>
      </p:pic>
      <p:sp>
        <p:nvSpPr>
          <p:cNvPr id="4" name="日期占位符 3">
            <a:extLst>
              <a:ext uri="{FF2B5EF4-FFF2-40B4-BE49-F238E27FC236}">
                <a16:creationId xmlns:a16="http://schemas.microsoft.com/office/drawing/2014/main" id="{5C0E4B6D-451C-95FD-328C-349EFDBBC252}"/>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sp>
        <p:nvSpPr>
          <p:cNvPr id="6" name="Rectangle 5">
            <a:extLst>
              <a:ext uri="{FF2B5EF4-FFF2-40B4-BE49-F238E27FC236}">
                <a16:creationId xmlns:a16="http://schemas.microsoft.com/office/drawing/2014/main" id="{7EBEE86B-F61B-8ACB-3215-1F508DA7AC44}"/>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122772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05649-C1BE-D3DE-ACCC-2718029DFA49}"/>
              </a:ext>
            </a:extLst>
          </p:cNvPr>
          <p:cNvSpPr>
            <a:spLocks noGrp="1"/>
          </p:cNvSpPr>
          <p:nvPr>
            <p:ph type="title"/>
          </p:nvPr>
        </p:nvSpPr>
        <p:spPr/>
        <p:txBody>
          <a:bodyPr>
            <a:normAutofit fontScale="90000"/>
          </a:bodyPr>
          <a:lstStyle/>
          <a:p>
            <a:r>
              <a:rPr kumimoji="1" lang="zh-CN" altLang="en-US" dirty="0"/>
              <a:t>细胞检测</a:t>
            </a:r>
          </a:p>
        </p:txBody>
      </p:sp>
      <p:pic>
        <p:nvPicPr>
          <p:cNvPr id="5" name="内容占位符 4">
            <a:extLst>
              <a:ext uri="{FF2B5EF4-FFF2-40B4-BE49-F238E27FC236}">
                <a16:creationId xmlns:a16="http://schemas.microsoft.com/office/drawing/2014/main" id="{D20D274D-0EC6-CF5A-9609-0E280C87F219}"/>
              </a:ext>
            </a:extLst>
          </p:cNvPr>
          <p:cNvPicPr>
            <a:picLocks noGrp="1" noChangeAspect="1"/>
          </p:cNvPicPr>
          <p:nvPr>
            <p:ph idx="1"/>
          </p:nvPr>
        </p:nvPicPr>
        <p:blipFill>
          <a:blip r:embed="rId2"/>
          <a:stretch>
            <a:fillRect/>
          </a:stretch>
        </p:blipFill>
        <p:spPr>
          <a:xfrm>
            <a:off x="1346277" y="1171575"/>
            <a:ext cx="9493096" cy="4759325"/>
          </a:xfrm>
          <a:prstGeom prst="rect">
            <a:avLst/>
          </a:prstGeom>
        </p:spPr>
      </p:pic>
      <p:sp>
        <p:nvSpPr>
          <p:cNvPr id="4" name="日期占位符 3">
            <a:extLst>
              <a:ext uri="{FF2B5EF4-FFF2-40B4-BE49-F238E27FC236}">
                <a16:creationId xmlns:a16="http://schemas.microsoft.com/office/drawing/2014/main" id="{46AF6495-82FD-C607-6623-5A71637F8FB9}"/>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sp>
        <p:nvSpPr>
          <p:cNvPr id="6" name="Rectangle 5">
            <a:extLst>
              <a:ext uri="{FF2B5EF4-FFF2-40B4-BE49-F238E27FC236}">
                <a16:creationId xmlns:a16="http://schemas.microsoft.com/office/drawing/2014/main" id="{2E9009E7-4E6E-26BF-53CB-B6B92B5AF723}"/>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318505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543D8-7FB4-96FA-D881-55B957B62281}"/>
              </a:ext>
            </a:extLst>
          </p:cNvPr>
          <p:cNvSpPr>
            <a:spLocks noGrp="1"/>
          </p:cNvSpPr>
          <p:nvPr>
            <p:ph type="title"/>
          </p:nvPr>
        </p:nvSpPr>
        <p:spPr/>
        <p:txBody>
          <a:bodyPr>
            <a:normAutofit fontScale="90000"/>
          </a:bodyPr>
          <a:lstStyle/>
          <a:p>
            <a:r>
              <a:rPr kumimoji="1" lang="zh-CN" altLang="en-US" dirty="0"/>
              <a:t>计算病理学的前沿探索</a:t>
            </a:r>
          </a:p>
        </p:txBody>
      </p:sp>
      <p:sp>
        <p:nvSpPr>
          <p:cNvPr id="3" name="内容占位符 2">
            <a:extLst>
              <a:ext uri="{FF2B5EF4-FFF2-40B4-BE49-F238E27FC236}">
                <a16:creationId xmlns:a16="http://schemas.microsoft.com/office/drawing/2014/main" id="{D2EEA222-74FE-C95A-98FC-6632D96C0063}"/>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7D5B49E9-4D63-4D80-060D-05D31CE3FE9E}"/>
              </a:ext>
            </a:extLst>
          </p:cNvPr>
          <p:cNvSpPr>
            <a:spLocks noGrp="1"/>
          </p:cNvSpPr>
          <p:nvPr>
            <p:ph type="dt" sz="half" idx="10"/>
          </p:nvPr>
        </p:nvSpPr>
        <p:spPr/>
        <p:txBody>
          <a:bodyPr/>
          <a:lstStyle/>
          <a:p>
            <a:fld id="{2A9BC8A5-8153-4D16-B7DE-F350FEA0AB84}" type="datetime1">
              <a:rPr lang="zh-CN" altLang="en-US" smtClean="0"/>
              <a:t>2022/6/27</a:t>
            </a:fld>
            <a:endParaRPr lang="zh-CN" altLang="en-US" dirty="0"/>
          </a:p>
        </p:txBody>
      </p:sp>
      <p:pic>
        <p:nvPicPr>
          <p:cNvPr id="5" name="图片 4">
            <a:extLst>
              <a:ext uri="{FF2B5EF4-FFF2-40B4-BE49-F238E27FC236}">
                <a16:creationId xmlns:a16="http://schemas.microsoft.com/office/drawing/2014/main" id="{3217EE06-4156-78B9-6AC5-D4AC1959CBB5}"/>
              </a:ext>
            </a:extLst>
          </p:cNvPr>
          <p:cNvPicPr>
            <a:picLocks noChangeAspect="1"/>
          </p:cNvPicPr>
          <p:nvPr/>
        </p:nvPicPr>
        <p:blipFill>
          <a:blip r:embed="rId3"/>
          <a:stretch>
            <a:fillRect/>
          </a:stretch>
        </p:blipFill>
        <p:spPr>
          <a:xfrm>
            <a:off x="143994" y="1332189"/>
            <a:ext cx="5868068" cy="4117374"/>
          </a:xfrm>
          <a:prstGeom prst="rect">
            <a:avLst/>
          </a:prstGeom>
        </p:spPr>
      </p:pic>
      <p:pic>
        <p:nvPicPr>
          <p:cNvPr id="6" name="图片 5">
            <a:extLst>
              <a:ext uri="{FF2B5EF4-FFF2-40B4-BE49-F238E27FC236}">
                <a16:creationId xmlns:a16="http://schemas.microsoft.com/office/drawing/2014/main" id="{17C20AB9-56DE-7C2C-3B7C-984ABCE572EC}"/>
              </a:ext>
            </a:extLst>
          </p:cNvPr>
          <p:cNvPicPr>
            <a:picLocks noChangeAspect="1"/>
          </p:cNvPicPr>
          <p:nvPr/>
        </p:nvPicPr>
        <p:blipFill>
          <a:blip r:embed="rId4"/>
          <a:stretch>
            <a:fillRect/>
          </a:stretch>
        </p:blipFill>
        <p:spPr>
          <a:xfrm>
            <a:off x="6012062" y="1434690"/>
            <a:ext cx="6148142" cy="4091121"/>
          </a:xfrm>
          <a:prstGeom prst="rect">
            <a:avLst/>
          </a:prstGeom>
        </p:spPr>
      </p:pic>
      <p:cxnSp>
        <p:nvCxnSpPr>
          <p:cNvPr id="8" name="直线箭头连接符 7">
            <a:extLst>
              <a:ext uri="{FF2B5EF4-FFF2-40B4-BE49-F238E27FC236}">
                <a16:creationId xmlns:a16="http://schemas.microsoft.com/office/drawing/2014/main" id="{5E1F09E9-D7D1-8DC2-E14D-9CC57F510B42}"/>
              </a:ext>
            </a:extLst>
          </p:cNvPr>
          <p:cNvCxnSpPr>
            <a:cxnSpLocks/>
          </p:cNvCxnSpPr>
          <p:nvPr/>
        </p:nvCxnSpPr>
        <p:spPr>
          <a:xfrm>
            <a:off x="5657060" y="3313356"/>
            <a:ext cx="797528" cy="0"/>
          </a:xfrm>
          <a:prstGeom prst="straightConnector1">
            <a:avLst/>
          </a:prstGeom>
          <a:ln w="4445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B20D223-A556-3DFC-2DD2-D3F9509A78B7}"/>
              </a:ext>
            </a:extLst>
          </p:cNvPr>
          <p:cNvSpPr/>
          <p:nvPr/>
        </p:nvSpPr>
        <p:spPr>
          <a:xfrm>
            <a:off x="9514168" y="99246"/>
            <a:ext cx="2602832" cy="9625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1027506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7030A0"/>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10508</TotalTime>
  <Words>394</Words>
  <Application>Microsoft Macintosh PowerPoint</Application>
  <PresentationFormat>Widescreen</PresentationFormat>
  <Paragraphs>44</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等线</vt:lpstr>
      <vt:lpstr>微软雅黑</vt:lpstr>
      <vt:lpstr>Arial</vt:lpstr>
      <vt:lpstr>Calibri</vt:lpstr>
      <vt:lpstr>Wingdings</vt:lpstr>
      <vt:lpstr>Office 主题​​</vt:lpstr>
      <vt:lpstr>PowerPoint Presentation</vt:lpstr>
      <vt:lpstr>什么是计算病理学?</vt:lpstr>
      <vt:lpstr>计算病理学有什么样的特点?</vt:lpstr>
      <vt:lpstr>计算病理学的基本框架</vt:lpstr>
      <vt:lpstr>计算病理学常见的任务</vt:lpstr>
      <vt:lpstr>肿瘤的分类任务</vt:lpstr>
      <vt:lpstr>组织分割任务</vt:lpstr>
      <vt:lpstr>细胞检测</vt:lpstr>
      <vt:lpstr>计算病理学的前沿探索</vt:lpstr>
      <vt:lpstr>肿瘤的基因表达的预测</vt:lpstr>
      <vt:lpstr>肿瘤的生物标志物的预测</vt:lpstr>
      <vt:lpstr>导师介绍</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58346</dc:creator>
  <cp:lastModifiedBy>chen yang</cp:lastModifiedBy>
  <cp:revision>1462</cp:revision>
  <dcterms:created xsi:type="dcterms:W3CDTF">2019-06-19T02:08:00Z</dcterms:created>
  <dcterms:modified xsi:type="dcterms:W3CDTF">2022-06-27T11:36:41Z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